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87" r:id="rId7"/>
    <p:sldId id="288" r:id="rId8"/>
    <p:sldId id="290" r:id="rId9"/>
    <p:sldId id="291" r:id="rId10"/>
    <p:sldId id="304" r:id="rId11"/>
    <p:sldId id="293" r:id="rId12"/>
    <p:sldId id="294" r:id="rId13"/>
    <p:sldId id="282" r:id="rId14"/>
    <p:sldId id="283" r:id="rId15"/>
    <p:sldId id="284" r:id="rId16"/>
    <p:sldId id="285" r:id="rId17"/>
    <p:sldId id="286" r:id="rId18"/>
    <p:sldId id="279" r:id="rId19"/>
    <p:sldId id="289" r:id="rId20"/>
    <p:sldId id="266" r:id="rId21"/>
    <p:sldId id="269" r:id="rId22"/>
    <p:sldId id="268" r:id="rId23"/>
    <p:sldId id="295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261" r:id="rId33"/>
    <p:sldId id="262" r:id="rId34"/>
    <p:sldId id="306" r:id="rId35"/>
    <p:sldId id="305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3" autoAdjust="0"/>
    <p:restoredTop sz="78756" autoAdjust="0"/>
  </p:normalViewPr>
  <p:slideViewPr>
    <p:cSldViewPr snapToGrid="0">
      <p:cViewPr varScale="1">
        <p:scale>
          <a:sx n="91" d="100"/>
          <a:sy n="91" d="100"/>
        </p:scale>
        <p:origin x="13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eg>
</file>

<file path=ppt/media/image43.png>
</file>

<file path=ppt/media/image5.jp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04793A-A12B-44AC-A0A5-947722C372BD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BCB51-F13E-4501-921D-7D4EB39ED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2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8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2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71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Wanted to formalize </a:t>
            </a:r>
            <a:r>
              <a:rPr lang="en-US" dirty="0" err="1" smtClean="0"/>
              <a:t>UxAS</a:t>
            </a:r>
            <a:r>
              <a:rPr lang="en-US" dirty="0" smtClean="0"/>
              <a:t> to enable analysis</a:t>
            </a:r>
          </a:p>
          <a:p>
            <a:pPr lvl="1"/>
            <a:r>
              <a:rPr lang="en-US" dirty="0" smtClean="0"/>
              <a:t>Found issues along the way. Fixed some.</a:t>
            </a:r>
          </a:p>
          <a:p>
            <a:pPr lvl="1"/>
            <a:r>
              <a:rPr lang="en-US" dirty="0" smtClean="0"/>
              <a:t>Gave us insights.</a:t>
            </a:r>
          </a:p>
          <a:p>
            <a:r>
              <a:rPr lang="en-US" dirty="0" smtClean="0"/>
              <a:t>To do this, we needed to capture contracts for the components in a formal language.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19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26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Composing</a:t>
            </a:r>
            <a:r>
              <a:rPr lang="en-US" baseline="0" smtClean="0"/>
              <a:t> </a:t>
            </a:r>
            <a:r>
              <a:rPr lang="en-US" baseline="0" dirty="0" smtClean="0"/>
              <a:t>contracts:</a:t>
            </a: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Added support for timing with finite history (i.e., “previous”)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627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Consider</a:t>
            </a:r>
            <a:r>
              <a:rPr lang="en-US" baseline="0" dirty="0" smtClean="0"/>
              <a:t> adding or replacing with a screenshot of a Waterways timing guarantee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445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Assurance arguments: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 Differences between the model and the real world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Specification versus intent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Enhancements to the formal analysis tools could simplify the argument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42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Discuss:</a:t>
            </a:r>
            <a:r>
              <a:rPr lang="en-US" baseline="0" dirty="0" smtClean="0"/>
              <a:t> </a:t>
            </a:r>
            <a:r>
              <a:rPr lang="en-US" dirty="0" smtClean="0"/>
              <a:t>Model of Heterogeneous System (Distributed Mission-Task-Autopilot Management-</a:t>
            </a:r>
            <a:r>
              <a:rPr lang="en-US" dirty="0" err="1" smtClean="0"/>
              <a:t>Dubin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58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25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4" y="68559"/>
            <a:ext cx="10441459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71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45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95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69308"/>
            <a:ext cx="10515600" cy="299316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350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04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520" y="216841"/>
            <a:ext cx="10491361" cy="1018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594022"/>
            <a:ext cx="5157787" cy="74140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446639"/>
            <a:ext cx="5157787" cy="374302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16926"/>
            <a:ext cx="5183188" cy="7185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46639"/>
            <a:ext cx="5183188" cy="3743023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9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1674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650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3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532237"/>
            <a:ext cx="3932237" cy="90204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532238"/>
            <a:ext cx="6172200" cy="43288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20778"/>
            <a:ext cx="3932237" cy="33482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81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1544595"/>
            <a:ext cx="3932237" cy="130252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544595"/>
            <a:ext cx="6172200" cy="431645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965622"/>
            <a:ext cx="3932237" cy="29033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91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150198" cy="1179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065" y="1508511"/>
            <a:ext cx="11664778" cy="46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0066" y="6414539"/>
            <a:ext cx="1964724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19124"/>
            <a:ext cx="4114800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&lt;</a:t>
            </a:r>
            <a:r>
              <a:rPr lang="en-US" dirty="0" err="1" smtClean="0"/>
              <a:t>SoI</a:t>
            </a:r>
            <a:r>
              <a:rPr lang="en-US" dirty="0" smtClean="0"/>
              <a:t> Group Name&gt;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2642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354358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0" y="1444973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-3212" y="6338265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-3212" y="6249634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77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6145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206381"/>
            <a:ext cx="9144000" cy="1492028"/>
          </a:xfrm>
        </p:spPr>
        <p:txBody>
          <a:bodyPr anchor="ctr"/>
          <a:lstStyle/>
          <a:p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SoI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Architecture Group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96809" y="4777424"/>
            <a:ext cx="299838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/>
              <a:t>03 Aug 2017</a:t>
            </a:r>
            <a:endParaRPr lang="en-US" sz="28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663279"/>
            <a:ext cx="12192000" cy="0"/>
          </a:xfrm>
          <a:prstGeom prst="line">
            <a:avLst/>
          </a:prstGeom>
          <a:ln w="1016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1778608"/>
            <a:ext cx="12192000" cy="0"/>
          </a:xfrm>
          <a:prstGeom prst="line">
            <a:avLst/>
          </a:prstGeom>
          <a:ln w="508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4" y="1"/>
            <a:ext cx="2034012" cy="164169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263" y="4663454"/>
            <a:ext cx="1831737" cy="172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1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AADL/AGREE</a:t>
            </a:r>
            <a:br>
              <a:rPr lang="en-US" dirty="0"/>
            </a:br>
            <a:r>
              <a:rPr lang="en-US" dirty="0" err="1" smtClean="0"/>
              <a:t>UxAS</a:t>
            </a:r>
            <a:r>
              <a:rPr lang="en-US" dirty="0" smtClean="0"/>
              <a:t> Formal Model Status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4621" y="372979"/>
            <a:ext cx="4738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Add legible headers for all sections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happened to the communication services?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210065" y="1478835"/>
            <a:ext cx="5623440" cy="4954588"/>
            <a:chOff x="599817" y="-808744"/>
            <a:chExt cx="7802064" cy="6874088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9658"/>
            <a:stretch/>
          </p:blipFill>
          <p:spPr>
            <a:xfrm>
              <a:off x="599817" y="4954686"/>
              <a:ext cx="7802064" cy="1110658"/>
            </a:xfrm>
            <a:prstGeom prst="rect">
              <a:avLst/>
            </a:prstGeom>
          </p:spPr>
        </p:pic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>
              <a:off x="599817" y="-808744"/>
              <a:ext cx="7802064" cy="5763429"/>
              <a:chOff x="364147" y="1745260"/>
              <a:chExt cx="7802064" cy="5763429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983418"/>
                <a:ext cx="7802064" cy="5525271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745260"/>
                <a:ext cx="7802064" cy="238158"/>
              </a:xfrm>
              <a:prstGeom prst="rect">
                <a:avLst/>
              </a:prstGeom>
            </p:spPr>
          </p:pic>
        </p:grp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6328060" y="1527939"/>
            <a:ext cx="5636686" cy="2615312"/>
            <a:chOff x="5652118" y="4796978"/>
            <a:chExt cx="7802064" cy="3620005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5035136"/>
              <a:ext cx="7802064" cy="338184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4796978"/>
              <a:ext cx="7802064" cy="238158"/>
            </a:xfrm>
            <a:prstGeom prst="rect">
              <a:avLst/>
            </a:prstGeom>
          </p:spPr>
        </p:pic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009" y="3641695"/>
            <a:ext cx="4581820" cy="146532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307" y="5127749"/>
            <a:ext cx="4529224" cy="134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8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Prove?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7532647" cy="46684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Realizability—check that a component implementation is possible and that there are no conflicts amongst the guarantees in the component’s contract</a:t>
            </a:r>
          </a:p>
          <a:p>
            <a:r>
              <a:rPr lang="en-US" dirty="0" smtClean="0"/>
              <a:t>Assume/guarantee reasoning—check higher-level guarantees and lemmas using the guarantees of the subcomponents, and check that the assumptions of the subcomponents hold</a:t>
            </a:r>
          </a:p>
          <a:p>
            <a:pPr lvl="1"/>
            <a:r>
              <a:rPr lang="en-US" dirty="0" smtClean="0"/>
              <a:t>Check that all </a:t>
            </a:r>
            <a:r>
              <a:rPr lang="en-US" dirty="0"/>
              <a:t>input/output events are </a:t>
            </a:r>
            <a:r>
              <a:rPr lang="en-US" dirty="0" smtClean="0"/>
              <a:t>possible</a:t>
            </a:r>
          </a:p>
          <a:p>
            <a:pPr lvl="1"/>
            <a:r>
              <a:rPr lang="en-US" dirty="0" smtClean="0"/>
              <a:t>Capture response times in components and analysis system-level response times</a:t>
            </a:r>
          </a:p>
          <a:p>
            <a:pPr lvl="1"/>
            <a:r>
              <a:rPr lang="en-US" dirty="0" smtClean="0"/>
              <a:t>Analyze behavior of state machines that represent component behavior</a:t>
            </a:r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857" y="2630142"/>
            <a:ext cx="2113915" cy="3298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837857" y="1590758"/>
            <a:ext cx="31380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Some analysis results for the Route Aggregator Service 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AggregatorRole</a:t>
            </a:r>
            <a:r>
              <a:rPr lang="en-US" dirty="0" smtClean="0"/>
              <a:t>):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8353" y="3189346"/>
            <a:ext cx="4186837" cy="230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97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Learn?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314935" cy="4668452"/>
          </a:xfrm>
        </p:spPr>
        <p:txBody>
          <a:bodyPr/>
          <a:lstStyle/>
          <a:p>
            <a:r>
              <a:rPr lang="en-US" dirty="0" smtClean="0"/>
              <a:t>Idioms </a:t>
            </a:r>
            <a:r>
              <a:rPr lang="en-US" dirty="0"/>
              <a:t>and lemmas developed and documented for effective use of </a:t>
            </a:r>
            <a:r>
              <a:rPr lang="en-US" dirty="0" smtClean="0"/>
              <a:t>AGREE</a:t>
            </a:r>
          </a:p>
          <a:p>
            <a:pPr lvl="1"/>
            <a:r>
              <a:rPr lang="en-US" dirty="0" smtClean="0"/>
              <a:t>“Eventual” behavior on state transitions</a:t>
            </a:r>
          </a:p>
          <a:p>
            <a:pPr lvl="1"/>
            <a:r>
              <a:rPr lang="en-US" dirty="0" smtClean="0"/>
              <a:t>Tracking and maintaining IDs</a:t>
            </a:r>
          </a:p>
          <a:p>
            <a:pPr lvl="1"/>
            <a:r>
              <a:rPr lang="en-US" dirty="0" smtClean="0"/>
              <a:t>Dummy parent components for proving lemmas</a:t>
            </a:r>
          </a:p>
          <a:p>
            <a:pPr lvl="1"/>
            <a:r>
              <a:rPr lang="en-US" dirty="0" smtClean="0"/>
              <a:t>Preventing inadvertent solutions space constraints</a:t>
            </a:r>
          </a:p>
          <a:p>
            <a:pPr lvl="1"/>
            <a:r>
              <a:rPr lang="en-US" dirty="0" smtClean="0"/>
              <a:t>Abstraction of complex data structures</a:t>
            </a:r>
          </a:p>
          <a:p>
            <a:pPr lvl="1"/>
            <a:r>
              <a:rPr lang="en-US" dirty="0" err="1" smtClean="0"/>
              <a:t>Skolemization</a:t>
            </a:r>
            <a:r>
              <a:rPr lang="en-US" dirty="0" smtClean="0"/>
              <a:t> idea for arrays</a:t>
            </a:r>
          </a:p>
          <a:p>
            <a:pPr lvl="1"/>
            <a:r>
              <a:rPr lang="en-US" dirty="0" smtClean="0"/>
              <a:t>Fully specifying output event conditions</a:t>
            </a:r>
          </a:p>
          <a:p>
            <a:pPr lvl="1"/>
            <a:r>
              <a:rPr lang="en-US" dirty="0" smtClean="0"/>
              <a:t>Use of AGREE connections</a:t>
            </a:r>
          </a:p>
          <a:p>
            <a:pPr lvl="1"/>
            <a:r>
              <a:rPr lang="en-US" dirty="0" smtClean="0"/>
              <a:t>Real-time patterns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0839" y="1508511"/>
            <a:ext cx="2592715" cy="468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00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68263"/>
            <a:ext cx="10417175" cy="117951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dirty="0"/>
              <a:t>Proposed Approach </a:t>
            </a:r>
          </a:p>
        </p:txBody>
      </p:sp>
      <p:sp>
        <p:nvSpPr>
          <p:cNvPr id="5" name="Flowchart: Multidocument 4"/>
          <p:cNvSpPr/>
          <p:nvPr/>
        </p:nvSpPr>
        <p:spPr>
          <a:xfrm>
            <a:off x="1705342" y="1810791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Codebase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(C, C++, Java, C#, Python, Ada, …)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3891585" y="1999343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Reverse Engineering</a:t>
            </a:r>
          </a:p>
        </p:txBody>
      </p:sp>
      <p:sp>
        <p:nvSpPr>
          <p:cNvPr id="7" name="Cylinder 6"/>
          <p:cNvSpPr/>
          <p:nvPr/>
        </p:nvSpPr>
        <p:spPr>
          <a:xfrm>
            <a:off x="3745281" y="2855481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Design Information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5676886" y="2896032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Information Extraction</a:t>
            </a:r>
          </a:p>
        </p:txBody>
      </p:sp>
      <p:sp>
        <p:nvSpPr>
          <p:cNvPr id="9" name="Rectangle: Rounded Corners 8"/>
          <p:cNvSpPr/>
          <p:nvPr/>
        </p:nvSpPr>
        <p:spPr>
          <a:xfrm>
            <a:off x="5676886" y="3821706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Automated Ontology Generation</a:t>
            </a:r>
          </a:p>
        </p:txBody>
      </p:sp>
      <p:sp>
        <p:nvSpPr>
          <p:cNvPr id="10" name="Flowchart: Multidocument 9"/>
          <p:cNvSpPr/>
          <p:nvPr/>
        </p:nvSpPr>
        <p:spPr>
          <a:xfrm>
            <a:off x="3703902" y="3630876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&amp; Ontology Mapping Template</a:t>
            </a:r>
          </a:p>
        </p:txBody>
      </p:sp>
      <p:sp>
        <p:nvSpPr>
          <p:cNvPr id="11" name="Cylinder 10"/>
          <p:cNvSpPr/>
          <p:nvPr/>
        </p:nvSpPr>
        <p:spPr>
          <a:xfrm>
            <a:off x="7139926" y="3781155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Ontology Model</a:t>
            </a:r>
          </a:p>
        </p:txBody>
      </p:sp>
      <p:sp>
        <p:nvSpPr>
          <p:cNvPr id="12" name="Flowchart: Multidocument 11"/>
          <p:cNvSpPr/>
          <p:nvPr/>
        </p:nvSpPr>
        <p:spPr>
          <a:xfrm>
            <a:off x="6921847" y="4713843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ASSERT™ SADL Ontology files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(.sadl files)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7870" y="4617884"/>
            <a:ext cx="900060" cy="1110506"/>
          </a:xfrm>
          <a:prstGeom prst="rect">
            <a:avLst/>
          </a:prstGeom>
        </p:spPr>
      </p:pic>
      <p:cxnSp>
        <p:nvCxnSpPr>
          <p:cNvPr id="14" name="Straight Arrow Connector 13"/>
          <p:cNvCxnSpPr>
            <a:stCxn id="5" idx="3"/>
            <a:endCxn id="6" idx="1"/>
          </p:cNvCxnSpPr>
          <p:nvPr/>
        </p:nvCxnSpPr>
        <p:spPr>
          <a:xfrm flipV="1">
            <a:off x="3263798" y="2269688"/>
            <a:ext cx="627787" cy="227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5" name="Straight Arrow Connector 14"/>
          <p:cNvCxnSpPr>
            <a:stCxn id="6" idx="2"/>
            <a:endCxn id="7" idx="1"/>
          </p:cNvCxnSpPr>
          <p:nvPr/>
        </p:nvCxnSpPr>
        <p:spPr>
          <a:xfrm>
            <a:off x="4415841" y="2540032"/>
            <a:ext cx="0" cy="31544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6" name="Straight Arrow Connector 15"/>
          <p:cNvCxnSpPr>
            <a:stCxn id="7" idx="4"/>
            <a:endCxn id="8" idx="1"/>
          </p:cNvCxnSpPr>
          <p:nvPr/>
        </p:nvCxnSpPr>
        <p:spPr>
          <a:xfrm>
            <a:off x="5086401" y="3166377"/>
            <a:ext cx="590485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7" name="Straight Arrow Connector 16"/>
          <p:cNvCxnSpPr>
            <a:stCxn id="8" idx="2"/>
            <a:endCxn id="9" idx="0"/>
          </p:cNvCxnSpPr>
          <p:nvPr/>
        </p:nvCxnSpPr>
        <p:spPr>
          <a:xfrm>
            <a:off x="6201142" y="3436721"/>
            <a:ext cx="0" cy="384985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8" name="Straight Arrow Connector 17"/>
          <p:cNvCxnSpPr>
            <a:stCxn id="10" idx="3"/>
            <a:endCxn id="9" idx="1"/>
          </p:cNvCxnSpPr>
          <p:nvPr/>
        </p:nvCxnSpPr>
        <p:spPr>
          <a:xfrm flipV="1">
            <a:off x="5262358" y="4092051"/>
            <a:ext cx="414528" cy="1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9" name="Straight Arrow Connector 18"/>
          <p:cNvCxnSpPr>
            <a:stCxn id="9" idx="3"/>
            <a:endCxn id="11" idx="2"/>
          </p:cNvCxnSpPr>
          <p:nvPr/>
        </p:nvCxnSpPr>
        <p:spPr>
          <a:xfrm>
            <a:off x="6725398" y="4092051"/>
            <a:ext cx="414528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0" name="Straight Arrow Connector 19"/>
          <p:cNvCxnSpPr>
            <a:stCxn id="11" idx="3"/>
            <a:endCxn id="12" idx="0"/>
          </p:cNvCxnSpPr>
          <p:nvPr/>
        </p:nvCxnSpPr>
        <p:spPr>
          <a:xfrm flipH="1">
            <a:off x="7808291" y="4402947"/>
            <a:ext cx="2195" cy="310896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1" name="Straight Arrow Connector 20"/>
          <p:cNvCxnSpPr>
            <a:stCxn id="12" idx="3"/>
            <a:endCxn id="13" idx="1"/>
          </p:cNvCxnSpPr>
          <p:nvPr/>
        </p:nvCxnSpPr>
        <p:spPr>
          <a:xfrm flipV="1">
            <a:off x="8480303" y="5173137"/>
            <a:ext cx="507567" cy="1882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sp>
        <p:nvSpPr>
          <p:cNvPr id="22" name="Rectangle 21"/>
          <p:cNvSpPr/>
          <p:nvPr/>
        </p:nvSpPr>
        <p:spPr>
          <a:xfrm>
            <a:off x="1705342" y="5849301"/>
            <a:ext cx="4540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3666A"/>
                </a:solidFill>
                <a:latin typeface="GE Inspira Sans"/>
              </a:rPr>
              <a:t>*SADL: Semantic Application Design Language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429499" y="1568903"/>
            <a:ext cx="45983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Extract architecture information through reverse engineering.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 extracted architecture information into SADL ontology.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 SADL ontology into ASSERT</a:t>
            </a:r>
            <a:r>
              <a:rPr lang="en-US" dirty="0" smtClean="0"/>
              <a:t>™ to </a:t>
            </a:r>
            <a:r>
              <a:rPr lang="en-US" dirty="0"/>
              <a:t>enable requirement capture, analysis, and test generation in ASSERT™</a:t>
            </a:r>
          </a:p>
        </p:txBody>
      </p:sp>
    </p:spTree>
    <p:extLst>
      <p:ext uri="{BB962C8B-B14F-4D97-AF65-F5344CB8AC3E}">
        <p14:creationId xmlns:p14="http://schemas.microsoft.com/office/powerpoint/2010/main" val="48035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Message Type Definition in SADL Ontology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265" y="1653767"/>
            <a:ext cx="8748041" cy="440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2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Dataflow in SADL Ontology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335" y="1460921"/>
            <a:ext cx="10631401" cy="221599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Context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: </a:t>
            </a:r>
            <a:endParaRPr lang="en-US" sz="1050" dirty="0">
              <a:solidFill>
                <a:srgbClr val="000000"/>
              </a:solidFill>
              <a:latin typeface="Consolas;Consolas"/>
            </a:endParaRPr>
          </a:p>
          <a:p>
            <a:r>
              <a:rPr lang="en-US" dirty="0">
                <a:solidFill>
                  <a:srgbClr val="008000"/>
                </a:solidFill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AssignmentTreeBranchBoundBase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    </a:t>
            </a:r>
          </a:p>
          <a:p>
            <a:r>
              <a:rPr lang="en-US" dirty="0">
                <a:solidFill>
                  <a:srgbClr val="000000"/>
                </a:solidFill>
                <a:latin typeface="Consolas;Consolas"/>
              </a:rPr>
              <a:t>	</a:t>
            </a:r>
            <a:r>
              <a:rPr lang="en-US" dirty="0">
                <a:solidFill>
                  <a:srgbClr val="800080"/>
                </a:solidFill>
                <a:latin typeface="Consolas;Consolas"/>
              </a:rPr>
              <a:t>and</a:t>
            </a:r>
            <a:endParaRPr lang="en-US" sz="1100" dirty="0">
              <a:solidFill>
                <a:srgbClr val="000000"/>
              </a:solidFill>
              <a:latin typeface="Consolas;Consolas;Consolas"/>
            </a:endParaRPr>
          </a:p>
          <a:p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TaskServiceBase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</a:p>
          <a:p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	and</a:t>
            </a:r>
            <a:endParaRPr lang="en-US" sz="1100" dirty="0">
              <a:solidFill>
                <a:srgbClr val="000000"/>
              </a:solidFill>
              <a:highlight>
                <a:srgbClr val="E8F2FE"/>
              </a:highlight>
              <a:latin typeface="Consolas;Consolas;Consolas"/>
            </a:endParaRPr>
          </a:p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	…</a:t>
            </a:r>
          </a:p>
        </p:txBody>
      </p:sp>
      <p:sp>
        <p:nvSpPr>
          <p:cNvPr id="5" name="Rectangle: Top Corners Rounded 4"/>
          <p:cNvSpPr/>
          <p:nvPr/>
        </p:nvSpPr>
        <p:spPr>
          <a:xfrm>
            <a:off x="810335" y="1171815"/>
            <a:ext cx="3755446" cy="289106"/>
          </a:xfrm>
          <a:prstGeom prst="round2Same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Illustrative Example in SADL Ontology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5242560" y="5074422"/>
            <a:ext cx="1578380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PlanBuilderService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776363" y="3772900"/>
            <a:ext cx="2424037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AssignmentTreeBranchBoundBase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10507980" y="5511812"/>
            <a:ext cx="1345156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TaskServiceBase</a:t>
            </a:r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30477" y="5245856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5" name="Connector: Elbow 14"/>
          <p:cNvCxnSpPr>
            <a:stCxn id="6" idx="3"/>
            <a:endCxn id="8" idx="1"/>
          </p:cNvCxnSpPr>
          <p:nvPr/>
        </p:nvCxnSpPr>
        <p:spPr>
          <a:xfrm>
            <a:off x="6820940" y="5417322"/>
            <a:ext cx="3687040" cy="437390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054341" y="5872258"/>
            <a:ext cx="24536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4" name="Connector: Elbow 23"/>
          <p:cNvCxnSpPr>
            <a:stCxn id="7" idx="3"/>
            <a:endCxn id="6" idx="1"/>
          </p:cNvCxnSpPr>
          <p:nvPr/>
        </p:nvCxnSpPr>
        <p:spPr>
          <a:xfrm>
            <a:off x="3200400" y="4115800"/>
            <a:ext cx="2042160" cy="1301522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33837" y="3935248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40361" y="5439715"/>
            <a:ext cx="247079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19350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 types and Variable Declarations in SADL Ontology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00E6A5BD-C011-4A45-AA3A-201790FB7F2B}" type="slidenum">
              <a:rPr lang="en-CA" smtClean="0"/>
              <a:t>16</a:t>
            </a:fld>
            <a:endParaRPr lang="en-CA"/>
          </a:p>
        </p:txBody>
      </p:sp>
      <p:grpSp>
        <p:nvGrpSpPr>
          <p:cNvPr id="4" name="Group 3"/>
          <p:cNvGrpSpPr/>
          <p:nvPr/>
        </p:nvGrpSpPr>
        <p:grpSpPr>
          <a:xfrm>
            <a:off x="1627188" y="1476595"/>
            <a:ext cx="8806046" cy="1664859"/>
            <a:chOff x="247637" y="1362295"/>
            <a:chExt cx="8806046" cy="16648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588" y="1613551"/>
              <a:ext cx="8798095" cy="1413603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6" name="Rectangle: Top Corners Snipped 5"/>
            <p:cNvSpPr/>
            <p:nvPr/>
          </p:nvSpPr>
          <p:spPr>
            <a:xfrm>
              <a:off x="247637" y="1362295"/>
              <a:ext cx="5728290" cy="251253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627188" y="3436215"/>
            <a:ext cx="5830136" cy="2262779"/>
            <a:chOff x="247637" y="3321915"/>
            <a:chExt cx="5830136" cy="226277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588" y="3565219"/>
              <a:ext cx="5822185" cy="2019475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9" name="Rectangle: Top Corners Snipped 8"/>
            <p:cNvSpPr/>
            <p:nvPr/>
          </p:nvSpPr>
          <p:spPr>
            <a:xfrm>
              <a:off x="247637" y="3321915"/>
              <a:ext cx="5515854" cy="243304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1627188" y="1727850"/>
            <a:ext cx="3211180" cy="286811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9520" y="3851873"/>
            <a:ext cx="2247748" cy="158566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cxnSp>
        <p:nvCxnSpPr>
          <p:cNvPr id="12" name="Connector: Elbow 11"/>
          <p:cNvCxnSpPr>
            <a:stCxn id="10" idx="3"/>
            <a:endCxn id="11" idx="3"/>
          </p:cNvCxnSpPr>
          <p:nvPr/>
        </p:nvCxnSpPr>
        <p:spPr>
          <a:xfrm>
            <a:off x="4838368" y="1871256"/>
            <a:ext cx="2138900" cy="2059900"/>
          </a:xfrm>
          <a:prstGeom prst="bentConnector3">
            <a:avLst>
              <a:gd name="adj1" fmla="val 110688"/>
            </a:avLst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1627188" y="5942298"/>
            <a:ext cx="8453658" cy="338554"/>
          </a:xfrm>
          <a:prstGeom prst="rect">
            <a:avLst/>
          </a:prstGeom>
          <a:solidFill>
            <a:srgbClr val="F4A82D">
              <a:lumMod val="20000"/>
              <a:lumOff val="8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GE Inspira Pitch" pitchFamily="34" charset="0"/>
              </a:rPr>
              <a:t>Data types of AFRL UxAS source code represented in SADL ontology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299352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Illustrative </a:t>
            </a:r>
            <a:r>
              <a:rPr lang="en-US" sz="4000" dirty="0"/>
              <a:t>example: Modified AADL Contracts Pass Analysis 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46330" y="1713031"/>
            <a:ext cx="7807070" cy="3744390"/>
            <a:chOff x="571858" y="1534853"/>
            <a:chExt cx="8814075" cy="400946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858" y="3719720"/>
              <a:ext cx="8814075" cy="182459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858" y="1534853"/>
              <a:ext cx="8558002" cy="2095682"/>
            </a:xfrm>
            <a:prstGeom prst="rect">
              <a:avLst/>
            </a:prstGeom>
          </p:spPr>
        </p:pic>
      </p:grpSp>
      <p:sp>
        <p:nvSpPr>
          <p:cNvPr id="9" name="Arrow: Down 8"/>
          <p:cNvSpPr/>
          <p:nvPr/>
        </p:nvSpPr>
        <p:spPr>
          <a:xfrm rot="16200000">
            <a:off x="7099927" y="3573444"/>
            <a:ext cx="573024" cy="5965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317" y="2872736"/>
            <a:ext cx="4505683" cy="1640144"/>
          </a:xfrm>
          <a:prstGeom prst="rect">
            <a:avLst/>
          </a:prstGeom>
        </p:spPr>
      </p:pic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53400" y="4730262"/>
            <a:ext cx="3786554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</a:rPr>
              <a:t>What we learned: errors introduced in the manual contracts/requirements capturing process can be found earlier through automated analysis.  </a:t>
            </a:r>
          </a:p>
        </p:txBody>
      </p:sp>
    </p:spTree>
    <p:extLst>
      <p:ext uri="{BB962C8B-B14F-4D97-AF65-F5344CB8AC3E}">
        <p14:creationId xmlns:p14="http://schemas.microsoft.com/office/powerpoint/2010/main" val="87270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Formalization on </a:t>
            </a:r>
            <a:r>
              <a:rPr lang="en-US" dirty="0" err="1" smtClean="0"/>
              <a:t>UxAS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Recognition of key assumptions</a:t>
            </a:r>
          </a:p>
          <a:p>
            <a:pPr lvl="1"/>
            <a:r>
              <a:rPr lang="en-US" dirty="0" smtClean="0"/>
              <a:t>IDs are unique (not guaranteed by the implementation today)</a:t>
            </a:r>
          </a:p>
          <a:p>
            <a:r>
              <a:rPr lang="en-US" dirty="0" smtClean="0"/>
              <a:t>Illumination of design flaws</a:t>
            </a:r>
          </a:p>
          <a:p>
            <a:pPr lvl="1"/>
            <a:r>
              <a:rPr lang="en-US" dirty="0" smtClean="0"/>
              <a:t>Missing ID checks</a:t>
            </a:r>
          </a:p>
          <a:p>
            <a:pPr lvl="1"/>
            <a:r>
              <a:rPr lang="en-US" dirty="0" smtClean="0"/>
              <a:t>All services need to use the Route Planner for routes to ensure there is no conflict with an airspace constraint</a:t>
            </a:r>
          </a:p>
          <a:p>
            <a:r>
              <a:rPr lang="en-US" dirty="0" smtClean="0"/>
              <a:t>Restructuring to avoid redundant or problematic logic</a:t>
            </a:r>
          </a:p>
          <a:p>
            <a:pPr lvl="1"/>
            <a:r>
              <a:rPr lang="en-US" dirty="0" smtClean="0"/>
              <a:t>Split </a:t>
            </a:r>
            <a:r>
              <a:rPr lang="en-US" dirty="0" err="1" smtClean="0"/>
              <a:t>RouteAggregatorService</a:t>
            </a:r>
            <a:r>
              <a:rPr lang="en-US" dirty="0" smtClean="0"/>
              <a:t> into two services for two functional roles</a:t>
            </a:r>
          </a:p>
          <a:p>
            <a:pPr lvl="1"/>
            <a:r>
              <a:rPr lang="en-US" dirty="0" smtClean="0"/>
              <a:t>Removal of some dead code in the Route Planner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State Machine Reasoning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28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Description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Objectives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Accomplishments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Lessons Learned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Recommended Future Directions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0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66"/>
          <a:stretch/>
        </p:blipFill>
        <p:spPr>
          <a:xfrm>
            <a:off x="3131209" y="1508512"/>
            <a:ext cx="8939582" cy="53494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State Machine Correctness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03" y="1508511"/>
            <a:ext cx="6460176" cy="4668452"/>
          </a:xfrm>
        </p:spPr>
        <p:txBody>
          <a:bodyPr>
            <a:normAutofit/>
          </a:bodyPr>
          <a:lstStyle/>
          <a:p>
            <a:r>
              <a:rPr lang="en-US" dirty="0"/>
              <a:t>Argument pattern for individual AADL component state machine correctness: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Structure repeated for each component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Vision: Situated within a larger model correctness argument</a:t>
            </a:r>
          </a:p>
          <a:p>
            <a:r>
              <a:rPr lang="en-US" dirty="0" smtClean="0"/>
              <a:t>Argument </a:t>
            </a:r>
            <a:r>
              <a:rPr lang="en-US" dirty="0"/>
              <a:t>situates proposed AGREE lemmas: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Purpose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Rationale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Limitations and benefits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9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Argument-Derived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Best practices/standards for AADL/AGREE use are needed</a:t>
            </a:r>
          </a:p>
          <a:p>
            <a:pPr lvl="1"/>
            <a:r>
              <a:rPr lang="en-US" dirty="0"/>
              <a:t>Situate proofs within modeling fault analysis/mitigation</a:t>
            </a:r>
          </a:p>
          <a:p>
            <a:pPr lvl="1"/>
            <a:r>
              <a:rPr lang="en-US" dirty="0"/>
              <a:t>Supports arguments that the set of lemmas are complete and correct</a:t>
            </a:r>
          </a:p>
          <a:p>
            <a:r>
              <a:rPr lang="en-US" dirty="0"/>
              <a:t>Additional tool support to reduce human error</a:t>
            </a:r>
          </a:p>
          <a:p>
            <a:pPr lvl="1"/>
            <a:r>
              <a:rPr lang="en-US" dirty="0"/>
              <a:t>E.g., </a:t>
            </a:r>
            <a:r>
              <a:rPr lang="en-US" dirty="0" smtClean="0"/>
              <a:t>lemmas </a:t>
            </a:r>
            <a:r>
              <a:rPr lang="en-US" dirty="0"/>
              <a:t>and repetitive infrastructure are developed manually</a:t>
            </a:r>
          </a:p>
          <a:p>
            <a:pPr lvl="1"/>
            <a:r>
              <a:rPr lang="en-US" dirty="0"/>
              <a:t>Minimize repetitive concerns in the argument about human error</a:t>
            </a:r>
          </a:p>
          <a:p>
            <a:r>
              <a:rPr lang="en-US" dirty="0"/>
              <a:t>Enhanced integration between AADL and AGREE </a:t>
            </a:r>
          </a:p>
          <a:p>
            <a:pPr lvl="1"/>
            <a:r>
              <a:rPr lang="en-US" dirty="0"/>
              <a:t>Minimize repetitive arguments about AADL and AGREE consistency/agreement</a:t>
            </a:r>
          </a:p>
          <a:p>
            <a:r>
              <a:rPr lang="en-US" dirty="0"/>
              <a:t>A simpler higher-level protocol state machine spec for validation</a:t>
            </a:r>
          </a:p>
          <a:p>
            <a:pPr lvl="1"/>
            <a:r>
              <a:rPr lang="en-US" dirty="0"/>
              <a:t>Provide a structure to validate against</a:t>
            </a:r>
          </a:p>
          <a:p>
            <a:pPr lvl="1"/>
            <a:r>
              <a:rPr lang="en-US" dirty="0"/>
              <a:t>Simplify validation activity and simplify validation </a:t>
            </a:r>
            <a:r>
              <a:rPr lang="en-US" dirty="0" smtClean="0"/>
              <a:t>arguments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23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Stateflow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Benefits</a:t>
            </a:r>
          </a:p>
          <a:p>
            <a:pPr lvl="1"/>
            <a:r>
              <a:rPr lang="en-US" dirty="0" smtClean="0"/>
              <a:t>Enable simulation</a:t>
            </a:r>
          </a:p>
          <a:p>
            <a:pPr lvl="1"/>
            <a:r>
              <a:rPr lang="en-US" dirty="0" smtClean="0"/>
              <a:t>Enable analysis from Simulink</a:t>
            </a:r>
          </a:p>
          <a:p>
            <a:pPr lvl="2"/>
            <a:r>
              <a:rPr lang="en-US" dirty="0" err="1" smtClean="0"/>
              <a:t>Qvtrace</a:t>
            </a:r>
            <a:endParaRPr lang="en-US" dirty="0" smtClean="0"/>
          </a:p>
          <a:p>
            <a:pPr lvl="2"/>
            <a:r>
              <a:rPr lang="en-US" dirty="0" smtClean="0"/>
              <a:t>Simulink-to-PVS</a:t>
            </a:r>
          </a:p>
          <a:p>
            <a:pPr lvl="2"/>
            <a:r>
              <a:rPr lang="en-US" dirty="0" smtClean="0"/>
              <a:t>Simulink Design Verifier</a:t>
            </a:r>
          </a:p>
          <a:p>
            <a:pPr lvl="1"/>
            <a:r>
              <a:rPr lang="en-US" dirty="0" smtClean="0"/>
              <a:t>Visualize counterexamples</a:t>
            </a:r>
          </a:p>
          <a:p>
            <a:r>
              <a:rPr lang="en-US" dirty="0" smtClean="0"/>
              <a:t>Created a Stateflow representation of the Task Service Base state </a:t>
            </a:r>
            <a:r>
              <a:rPr lang="en-US" dirty="0" smtClean="0"/>
              <a:t>machine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Simulink/Stateflow Abstractions </a:t>
            </a:r>
            <a:r>
              <a:rPr lang="en-US" dirty="0" smtClean="0"/>
              <a:t>cross-checked </a:t>
            </a:r>
            <a:r>
              <a:rPr lang="en-US" dirty="0"/>
              <a:t>with AADL model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Iterations required on all fronts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Tools complemented rapid improvement in abstractions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Found erroneous </a:t>
            </a:r>
            <a:r>
              <a:rPr lang="en-US" dirty="0"/>
              <a:t>initial conditions, unused from/</a:t>
            </a:r>
            <a:r>
              <a:rPr lang="en-US" dirty="0" err="1"/>
              <a:t>goto</a:t>
            </a:r>
            <a:r>
              <a:rPr lang="en-US" dirty="0"/>
              <a:t> flags, and incorrect settings on if-else </a:t>
            </a:r>
            <a:r>
              <a:rPr lang="en-US" dirty="0" smtClean="0"/>
              <a:t>cases in Stateflow model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69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4804" r="14709" b="14459"/>
          <a:stretch/>
        </p:blipFill>
        <p:spPr>
          <a:xfrm>
            <a:off x="0" y="-1"/>
            <a:ext cx="10617948" cy="669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4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804" r="14846" b="13940"/>
          <a:stretch/>
        </p:blipFill>
        <p:spPr>
          <a:xfrm>
            <a:off x="0" y="0"/>
            <a:ext cx="10592790" cy="6735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6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51" r="14700" b="14113"/>
          <a:stretch/>
        </p:blipFill>
        <p:spPr>
          <a:xfrm>
            <a:off x="-35625" y="0"/>
            <a:ext cx="10652166" cy="672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466" r="14612" b="13940"/>
          <a:stretch/>
        </p:blipFill>
        <p:spPr>
          <a:xfrm>
            <a:off x="-47500" y="-1"/>
            <a:ext cx="10687791" cy="674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6" r="14117" b="14286"/>
          <a:stretch/>
        </p:blipFill>
        <p:spPr>
          <a:xfrm>
            <a:off x="-35625" y="0"/>
            <a:ext cx="10759043" cy="671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5" r="14455" b="14286"/>
          <a:stretch/>
        </p:blipFill>
        <p:spPr>
          <a:xfrm>
            <a:off x="-23750" y="0"/>
            <a:ext cx="10711543" cy="673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0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720" r="15061" b="14459"/>
          <a:stretch/>
        </p:blipFill>
        <p:spPr>
          <a:xfrm>
            <a:off x="-11874" y="0"/>
            <a:ext cx="10615049" cy="672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1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b="1" dirty="0" smtClean="0"/>
              <a:t>Primary goal: Develop </a:t>
            </a:r>
            <a:r>
              <a:rPr lang="en-US" b="1" dirty="0"/>
              <a:t>a formal architecture for </a:t>
            </a:r>
            <a:r>
              <a:rPr lang="en-US" b="1" dirty="0" err="1" smtClean="0"/>
              <a:t>UxAS</a:t>
            </a:r>
            <a:r>
              <a:rPr lang="en-US" b="1" dirty="0" smtClean="0"/>
              <a:t> </a:t>
            </a:r>
            <a:r>
              <a:rPr lang="en-US" b="1" dirty="0"/>
              <a:t>in an assume/guarantee framework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Team Members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Sean </a:t>
            </a:r>
            <a:r>
              <a:rPr lang="en-US" dirty="0" err="1" smtClean="0"/>
              <a:t>Regisford</a:t>
            </a:r>
            <a:r>
              <a:rPr lang="en-US" dirty="0" smtClean="0"/>
              <a:t> – AFRL 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Aaron </a:t>
            </a:r>
            <a:r>
              <a:rPr lang="en-US" dirty="0" err="1"/>
              <a:t>Fifarek</a:t>
            </a:r>
            <a:r>
              <a:rPr lang="en-US" dirty="0"/>
              <a:t> – </a:t>
            </a:r>
            <a:r>
              <a:rPr lang="en-US" dirty="0" smtClean="0"/>
              <a:t>LinQuest (LQ)/AFRL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Brian Hulbert – LinQuest (LQ)/AFRL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Jen Davis – Rockwell Collins (RC)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Chris Elliott – Lockheed Martin (LM)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Ratnesh</a:t>
            </a:r>
            <a:r>
              <a:rPr lang="en-US" dirty="0"/>
              <a:t> Kumar – Iowa State </a:t>
            </a:r>
            <a:r>
              <a:rPr lang="en-US" dirty="0" smtClean="0"/>
              <a:t>University (ISU)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Cat </a:t>
            </a:r>
            <a:r>
              <a:rPr lang="en-US" dirty="0" err="1"/>
              <a:t>McGhan</a:t>
            </a:r>
            <a:r>
              <a:rPr lang="en-US" dirty="0"/>
              <a:t> – University of Cincinnati </a:t>
            </a:r>
            <a:r>
              <a:rPr lang="en-US" dirty="0" smtClean="0"/>
              <a:t>(UC)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Paul </a:t>
            </a:r>
            <a:r>
              <a:rPr lang="en-US" dirty="0" err="1" smtClean="0"/>
              <a:t>Meng</a:t>
            </a:r>
            <a:r>
              <a:rPr lang="en-US" dirty="0" smtClean="0"/>
              <a:t> – GE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Hao</a:t>
            </a:r>
            <a:r>
              <a:rPr lang="en-US" dirty="0"/>
              <a:t> Ren – </a:t>
            </a:r>
            <a:r>
              <a:rPr lang="en-US" dirty="0" smtClean="0"/>
              <a:t>Honeywell (H)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Ben </a:t>
            </a:r>
            <a:r>
              <a:rPr lang="en-US" dirty="0" err="1"/>
              <a:t>Rodes</a:t>
            </a:r>
            <a:r>
              <a:rPr lang="en-US" dirty="0"/>
              <a:t> – Dependable </a:t>
            </a:r>
            <a:r>
              <a:rPr lang="en-US" dirty="0" smtClean="0"/>
              <a:t>Computing (DC)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Han Yu – GE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</a:t>
            </a:fld>
            <a:endParaRPr lang="en-US"/>
          </a:p>
        </p:txBody>
      </p:sp>
      <p:pic>
        <p:nvPicPr>
          <p:cNvPr id="9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2687" y="2069584"/>
            <a:ext cx="1194218" cy="119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282" y="3331003"/>
            <a:ext cx="2115382" cy="9705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696" y="4586030"/>
            <a:ext cx="1745024" cy="5698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48" b="27650"/>
          <a:stretch/>
        </p:blipFill>
        <p:spPr>
          <a:xfrm>
            <a:off x="6389523" y="4399803"/>
            <a:ext cx="1798349" cy="85424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947" y="5304130"/>
            <a:ext cx="4990598" cy="8409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168" y="2082139"/>
            <a:ext cx="1915149" cy="100970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523" y="3409199"/>
            <a:ext cx="2676315" cy="97969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81" y="4278750"/>
            <a:ext cx="1118021" cy="97529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973" y="1999091"/>
            <a:ext cx="1152525" cy="11525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642" y="2004254"/>
            <a:ext cx="1422913" cy="135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0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8" r="14361" b="13766"/>
          <a:stretch/>
        </p:blipFill>
        <p:spPr>
          <a:xfrm>
            <a:off x="-23750" y="0"/>
            <a:ext cx="10680847" cy="673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4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6" r="14623" b="14286"/>
          <a:stretch/>
        </p:blipFill>
        <p:spPr>
          <a:xfrm>
            <a:off x="-1" y="0"/>
            <a:ext cx="10616541" cy="668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4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Many problems are identified through the process of formalization, before analysis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Data types (or an ontology), ports, and connections can be automatically extracted from code (with some moderate up front work)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Reusable (template) properties help find common mistakes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Not every error can be detected with a template property--a review of the specification itself is still worthwhile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Assurance arguments are useful to capture the “rest of the story”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SpeAR, ASSERT, AADL/AGREE, and </a:t>
            </a:r>
            <a:r>
              <a:rPr lang="en-US" dirty="0" err="1" smtClean="0"/>
              <a:t>QVtrace</a:t>
            </a:r>
            <a:r>
              <a:rPr lang="en-US" dirty="0" smtClean="0"/>
              <a:t> are all very capable analysis tools. There are synergies between them.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Challenges: arrays, inheritance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48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Recommended 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Write contracts for the remaining thirty-two components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State and analyze system-level properties (in progress)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code from AADL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test cases from AGREE and run on </a:t>
            </a:r>
            <a:r>
              <a:rPr lang="en-US" dirty="0" err="1" smtClean="0"/>
              <a:t>UxAS</a:t>
            </a:r>
            <a:r>
              <a:rPr lang="en-US" dirty="0" smtClean="0"/>
              <a:t> implementation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Continue documenting decisions and the assurance case for the architecture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6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121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>
          <a:xfrm>
            <a:off x="210066" y="1508511"/>
            <a:ext cx="3909990" cy="46684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62465" y="220959"/>
            <a:ext cx="10349078" cy="1179474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Analysis with </a:t>
            </a:r>
            <a:r>
              <a:rPr lang="en-US" dirty="0" err="1" smtClean="0"/>
              <a:t>QVtrace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797" y="1508511"/>
            <a:ext cx="8112391" cy="4668452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10065" y="1508511"/>
            <a:ext cx="3828535" cy="46684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Matlab Simulink Construction for Simulation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dirty="0" err="1" smtClean="0"/>
              <a:t>Qvtrace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>
                <a:solidFill>
                  <a:srgbClr val="FF0000"/>
                </a:solidFill>
              </a:rPr>
              <a:t>What did we find?</a:t>
            </a:r>
            <a:endParaRPr lang="en-US" dirty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412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Develop a formal architecture for the current state of </a:t>
            </a:r>
            <a:r>
              <a:rPr lang="en-US" b="1" dirty="0" err="1"/>
              <a:t>UxAS</a:t>
            </a:r>
            <a:r>
              <a:rPr lang="en-US" b="1" dirty="0"/>
              <a:t> in an assume/guarantee framework</a:t>
            </a:r>
          </a:p>
          <a:p>
            <a:pPr fontAlgn="base"/>
            <a:r>
              <a:rPr lang="en-US" dirty="0"/>
              <a:t>Identify strengths, weaknesses, and problems for the current architecture</a:t>
            </a:r>
          </a:p>
          <a:p>
            <a:pPr fontAlgn="base"/>
            <a:r>
              <a:rPr lang="en-US" dirty="0"/>
              <a:t>Document decisions made along the way with supporting rationale</a:t>
            </a:r>
          </a:p>
          <a:p>
            <a:pPr fontAlgn="base"/>
            <a:r>
              <a:rPr lang="en-US" dirty="0"/>
              <a:t>Make / begin to implement a revised formal architecture to mitigate </a:t>
            </a:r>
            <a:r>
              <a:rPr lang="en-US" dirty="0" smtClean="0"/>
              <a:t>challenges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(Non-objective) We did NOT attempt to prove </a:t>
            </a:r>
            <a:r>
              <a:rPr lang="en-US" dirty="0" smtClean="0"/>
              <a:t>that the </a:t>
            </a:r>
            <a:r>
              <a:rPr lang="en-US" dirty="0"/>
              <a:t>component contracts are true for the existing C++ code for </a:t>
            </a:r>
            <a:r>
              <a:rPr lang="en-US" dirty="0" err="1"/>
              <a:t>UxAS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50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Created 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Stated </a:t>
            </a:r>
            <a:r>
              <a:rPr lang="en-US" dirty="0"/>
              <a:t>and analyzed </a:t>
            </a:r>
            <a:r>
              <a:rPr lang="en-US" dirty="0" smtClean="0"/>
              <a:t>properties of these </a:t>
            </a:r>
            <a:r>
              <a:rPr lang="en-US" dirty="0"/>
              <a:t>component-level </a:t>
            </a:r>
            <a:r>
              <a:rPr lang="en-US" dirty="0" smtClean="0"/>
              <a:t>contracts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Developed tool to compose component contracts into 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Abstraction of task service finite state machine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Left Arrow 8"/>
          <p:cNvSpPr/>
          <p:nvPr/>
        </p:nvSpPr>
        <p:spPr>
          <a:xfrm>
            <a:off x="9704119" y="3918857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0" name="Left Arrow 9"/>
          <p:cNvSpPr/>
          <p:nvPr/>
        </p:nvSpPr>
        <p:spPr>
          <a:xfrm>
            <a:off x="8610599" y="4988761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6" name="Left Brace 15"/>
          <p:cNvSpPr/>
          <p:nvPr/>
        </p:nvSpPr>
        <p:spPr>
          <a:xfrm>
            <a:off x="108284" y="2165684"/>
            <a:ext cx="252663" cy="1447982"/>
          </a:xfrm>
          <a:prstGeom prst="leftBrace">
            <a:avLst>
              <a:gd name="adj1" fmla="val 8333"/>
              <a:gd name="adj2" fmla="val 40186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-940741" y="2122935"/>
            <a:ext cx="1099915" cy="125343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All related?</a:t>
            </a:r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565988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REMOVE</a:t>
            </a:r>
            <a:br>
              <a:rPr lang="en-US" sz="1400" dirty="0" smtClean="0"/>
            </a:br>
            <a:r>
              <a:rPr lang="en-US" sz="1400" dirty="0" smtClean="0"/>
              <a:t>(If keeping next slide)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4864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fontAlgn="base"/>
            <a:r>
              <a:rPr lang="en-US" dirty="0" smtClean="0"/>
              <a:t>Extracted </a:t>
            </a:r>
            <a:r>
              <a:rPr lang="en-US" dirty="0"/>
              <a:t>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</a:p>
          <a:p>
            <a:pPr fontAlgn="base"/>
            <a:r>
              <a:rPr lang="en-US" dirty="0" smtClean="0"/>
              <a:t>Formalization in AADL/AGREE :</a:t>
            </a:r>
          </a:p>
          <a:p>
            <a:pPr lvl="1" fontAlgn="base"/>
            <a:r>
              <a:rPr lang="en-US" dirty="0" smtClean="0"/>
              <a:t>Created formal contracts for eight services and tasks based on the </a:t>
            </a:r>
            <a:r>
              <a:rPr lang="en-US" dirty="0" err="1" smtClean="0"/>
              <a:t>OpenUxAS</a:t>
            </a:r>
            <a:r>
              <a:rPr lang="en-US" dirty="0" smtClean="0"/>
              <a:t> Wiki and conversations with the 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</a:p>
          <a:p>
            <a:pPr lvl="1" fontAlgn="base"/>
            <a:r>
              <a:rPr lang="en-US" dirty="0" smtClean="0"/>
              <a:t>Stated and analyzed properties of these component-level contracts including timing aspects </a:t>
            </a:r>
            <a:r>
              <a:rPr lang="en-US" dirty="0" smtClean="0">
                <a:solidFill>
                  <a:srgbClr val="0000FF"/>
                </a:solidFill>
              </a:rPr>
              <a:t>(DC, RC, LQ)</a:t>
            </a:r>
          </a:p>
          <a:p>
            <a:pPr lvl="1" fontAlgn="base"/>
            <a:r>
              <a:rPr lang="en-US" dirty="0" smtClean="0"/>
              <a:t>Idioms and lemmas developed and documented for effective use of 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</a:p>
          <a:p>
            <a:pPr fontAlgn="base"/>
            <a:r>
              <a:rPr lang="en-US" dirty="0" smtClean="0"/>
              <a:t>Formalization in ASSERT:</a:t>
            </a:r>
          </a:p>
          <a:p>
            <a:pPr lvl="1" fontAlgn="base"/>
            <a:r>
              <a:rPr lang="en-US" dirty="0" smtClean="0"/>
              <a:t>Created an ontology of the system </a:t>
            </a:r>
            <a:r>
              <a:rPr lang="en-US" dirty="0" smtClean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lvl="1" fontAlgn="base"/>
            <a:r>
              <a:rPr lang="en-US" dirty="0" smtClean="0"/>
              <a:t>Examined contractual obligations of a representative component </a:t>
            </a:r>
            <a:r>
              <a:rPr lang="en-US" dirty="0" smtClean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fontAlgn="base"/>
            <a:r>
              <a:rPr lang="en-US" dirty="0" smtClean="0"/>
              <a:t>Enhanced tool </a:t>
            </a:r>
            <a:r>
              <a:rPr lang="en-US" dirty="0"/>
              <a:t>to compose component contracts </a:t>
            </a:r>
            <a:r>
              <a:rPr lang="en-US" dirty="0" smtClean="0"/>
              <a:t>in AGREE into </a:t>
            </a:r>
            <a:r>
              <a:rPr lang="en-US" dirty="0"/>
              <a:t>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Abstracted a task service finite state machine in Stateflow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92904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Developing the </a:t>
            </a:r>
            <a:r>
              <a:rPr lang="en-US" dirty="0" err="1" smtClean="0"/>
              <a:t>UxAS</a:t>
            </a:r>
            <a:r>
              <a:rPr lang="en-US" dirty="0" smtClean="0"/>
              <a:t> Formal Representation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5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Producing the Formal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8993312" cy="46684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formal architecture relied on the documentation that was found on the </a:t>
            </a:r>
            <a:r>
              <a:rPr lang="en-US" dirty="0" err="1" smtClean="0"/>
              <a:t>UxAS</a:t>
            </a:r>
            <a:r>
              <a:rPr lang="en-US" dirty="0" smtClean="0"/>
              <a:t> Wiki page.</a:t>
            </a:r>
          </a:p>
          <a:p>
            <a:pPr lvl="1"/>
            <a:r>
              <a:rPr lang="en-US" dirty="0" smtClean="0"/>
              <a:t>Direct code decomposition was going to be too intensive to meet objectives efficiently.</a:t>
            </a:r>
          </a:p>
          <a:p>
            <a:pPr lvl="1"/>
            <a:r>
              <a:rPr lang="en-US" dirty="0" smtClean="0"/>
              <a:t>Through formalization, gaps were identified.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Team members and SMEs exposed:</a:t>
            </a:r>
          </a:p>
          <a:p>
            <a:pPr lvl="1"/>
            <a:r>
              <a:rPr lang="en-US" dirty="0" smtClean="0"/>
              <a:t>Behavior that was not desired</a:t>
            </a:r>
          </a:p>
          <a:p>
            <a:pPr lvl="1"/>
            <a:r>
              <a:rPr lang="en-US" dirty="0" smtClean="0"/>
              <a:t>Design decisions that gave components similar but different roles</a:t>
            </a:r>
          </a:p>
          <a:p>
            <a:pPr lvl="1"/>
            <a:r>
              <a:rPr lang="en-US" dirty="0" smtClean="0"/>
              <a:t>Clarification on how components were envisioned to work but currently do not</a:t>
            </a:r>
          </a:p>
          <a:p>
            <a:pPr lvl="1"/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5881" y="1524032"/>
            <a:ext cx="2764233" cy="461411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56356" y="3252133"/>
            <a:ext cx="6287069" cy="819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Just the effort to formalize components proved extremely valuable to the SMEs, even before the analysis.</a:t>
            </a:r>
            <a:endParaRPr lang="en-US" b="1" i="1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Formalize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Authored a script to extract </a:t>
            </a:r>
            <a:r>
              <a:rPr lang="en-US" dirty="0"/>
              <a:t>data types,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input/output </a:t>
            </a:r>
            <a:r>
              <a:rPr lang="en-US" dirty="0"/>
              <a:t>ports, and connections from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code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bstracted </a:t>
            </a:r>
            <a:r>
              <a:rPr lang="en-US" dirty="0"/>
              <a:t>the common message bus by direct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port connections</a:t>
            </a:r>
          </a:p>
          <a:p>
            <a:pPr lvl="1"/>
            <a:r>
              <a:rPr lang="en-US" dirty="0" smtClean="0"/>
              <a:t>The structural representation of the Waterways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mission is nearly complete</a:t>
            </a:r>
          </a:p>
          <a:p>
            <a:endParaRPr lang="en-US" dirty="0" smtClean="0"/>
          </a:p>
          <a:p>
            <a:r>
              <a:rPr lang="en-US" dirty="0" smtClean="0"/>
              <a:t>Created </a:t>
            </a:r>
            <a:r>
              <a:rPr lang="en-US" dirty="0"/>
              <a:t>formal contracts </a:t>
            </a:r>
            <a:r>
              <a:rPr lang="en-US" dirty="0" smtClean="0"/>
              <a:t>(captured behaviors) for eight services </a:t>
            </a:r>
            <a:r>
              <a:rPr lang="en-US" dirty="0"/>
              <a:t>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</a:t>
            </a:r>
            <a:r>
              <a:rPr lang="en-US" dirty="0" smtClean="0"/>
              <a:t>the lead developer</a:t>
            </a:r>
          </a:p>
          <a:p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7510032" y="1725104"/>
            <a:ext cx="4544753" cy="2616511"/>
            <a:chOff x="7510032" y="1725104"/>
            <a:chExt cx="4544753" cy="261651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0032" y="1725104"/>
              <a:ext cx="4544753" cy="2202501"/>
            </a:xfrm>
            <a:prstGeom prst="rect">
              <a:avLst/>
            </a:prstGeom>
            <a:ln w="222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" name="TextBox 7"/>
            <p:cNvSpPr txBox="1"/>
            <p:nvPr/>
          </p:nvSpPr>
          <p:spPr>
            <a:xfrm>
              <a:off x="7560825" y="4003061"/>
              <a:ext cx="44431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 smtClean="0"/>
                <a:t>Waterways system level AADL connections diagram</a:t>
              </a:r>
              <a:endParaRPr lang="en-US" sz="1600" i="1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976" y="1870244"/>
            <a:ext cx="4161015" cy="191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61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1547</Words>
  <Application>Microsoft Office PowerPoint</Application>
  <PresentationFormat>Widescreen</PresentationFormat>
  <Paragraphs>256</Paragraphs>
  <Slides>35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Calibri</vt:lpstr>
      <vt:lpstr>Calibri Light</vt:lpstr>
      <vt:lpstr>Consolas;Consolas</vt:lpstr>
      <vt:lpstr>Consolas;Consolas;Consolas</vt:lpstr>
      <vt:lpstr>GE Inspira Pitch</vt:lpstr>
      <vt:lpstr>GE Inspira Sans</vt:lpstr>
      <vt:lpstr>Wingdings</vt:lpstr>
      <vt:lpstr>Office Theme</vt:lpstr>
      <vt:lpstr>SoI Architecture Group</vt:lpstr>
      <vt:lpstr>Agenda</vt:lpstr>
      <vt:lpstr>Group Description</vt:lpstr>
      <vt:lpstr>Group Objectives</vt:lpstr>
      <vt:lpstr>Group Accomplishments</vt:lpstr>
      <vt:lpstr>Group Accomplishments</vt:lpstr>
      <vt:lpstr>Developing the UxAS Formal Representation</vt:lpstr>
      <vt:lpstr>Producing the Formal Architecture</vt:lpstr>
      <vt:lpstr>Formalization in AADL/AGREE Formalize Services</vt:lpstr>
      <vt:lpstr>Formalization in AADL/AGREE UxAS Formal Model Status</vt:lpstr>
      <vt:lpstr>Formalization in AADL/AGREE What Did We Prove?</vt:lpstr>
      <vt:lpstr>Formalization in AADL/AGREE What Did We Learn?</vt:lpstr>
      <vt:lpstr>Formalization in ASSERT Proposed Approach </vt:lpstr>
      <vt:lpstr>Formalization in ASSERT Modeling Message Type Definition in SADL Ontology</vt:lpstr>
      <vt:lpstr>Formalization in ASSERT Modeling Dataflow in SADL Ontology</vt:lpstr>
      <vt:lpstr>Formalization in ASSERT Modeling Data types and Variable Declarations in SADL Ontology</vt:lpstr>
      <vt:lpstr>Formalization in ASSERT Illustrative example: Modified AADL Contracts Pass Analysis  </vt:lpstr>
      <vt:lpstr>Impact of Formalization on UxAS</vt:lpstr>
      <vt:lpstr>State Machine Reasoning</vt:lpstr>
      <vt:lpstr>State Machine Correctness Argument</vt:lpstr>
      <vt:lpstr>Argument-Derived Observations</vt:lpstr>
      <vt:lpstr>Stateflow Representation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Lessons Learned</vt:lpstr>
      <vt:lpstr>Recommended Future Directions</vt:lpstr>
      <vt:lpstr>Backup</vt:lpstr>
      <vt:lpstr>PowerPoint Presentation</vt:lpstr>
    </vt:vector>
  </TitlesOfParts>
  <Company>LinQuest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 S5 - SoI Group Outbrief</dc:title>
  <dc:creator>Hulbert, Brian</dc:creator>
  <cp:keywords>2017 S5 SoI</cp:keywords>
  <cp:lastModifiedBy>Davis, Jennifer A (Jen)</cp:lastModifiedBy>
  <cp:revision>136</cp:revision>
  <dcterms:created xsi:type="dcterms:W3CDTF">2017-07-13T14:40:10Z</dcterms:created>
  <dcterms:modified xsi:type="dcterms:W3CDTF">2017-07-28T20:53:40Z</dcterms:modified>
</cp:coreProperties>
</file>

<file path=docProps/thumbnail.jpeg>
</file>